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11064" r:id="rId3"/>
    <p:sldId id="11065" r:id="rId4"/>
    <p:sldId id="11066" r:id="rId5"/>
    <p:sldId id="11067" r:id="rId6"/>
    <p:sldId id="11068" r:id="rId7"/>
    <p:sldId id="480" r:id="rId8"/>
    <p:sldId id="496" r:id="rId9"/>
    <p:sldId id="11069" r:id="rId10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78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85FB5-EA13-4140-96F7-D14031971094}" type="datetimeFigureOut">
              <a:rPr lang="en-NL" smtClean="0"/>
              <a:t>10/20/2023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ADC20-E8EF-4FE7-AD19-BFAE61B000E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941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8A1A1-080C-8749-A5A0-4BEB497B25F2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204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8A1A1-080C-8749-A5A0-4BEB497B25F2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099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FCF39-7166-4AA3-0046-44DCE734A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8DBD73-229C-02A9-AF53-24BEF0139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44609-AB9B-D43A-3F29-C4A0B57F4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4AC6-30E5-4155-8307-8CCAB4CC6A0E}" type="datetimeFigureOut">
              <a:rPr lang="en-NL" smtClean="0"/>
              <a:t>10/20/2023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E575D-03AD-684A-BCA9-F93B1E0D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9EFA9-7E86-E322-0B63-506BDDDED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451-3F02-41A7-9F04-2F5943DFD0B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4261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4F363-AA2F-2FC7-246F-DE44E557A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A96D2-D806-D159-F560-09E2CC4C2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391B3-D7F0-AEFA-273A-5D228859F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4AC6-30E5-4155-8307-8CCAB4CC6A0E}" type="datetimeFigureOut">
              <a:rPr lang="en-NL" smtClean="0"/>
              <a:t>10/20/2023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2EAA7-2C73-5AA7-BEF2-871612A95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20CC2-BC95-C609-AFB1-AF846EA6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451-3F02-41A7-9F04-2F5943DFD0B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1098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B883A7-D403-FF05-9699-11500AA89A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8162D-74BC-F2B2-B94A-02537CCE0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B6FC1-7540-F425-F997-61F788B96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4AC6-30E5-4155-8307-8CCAB4CC6A0E}" type="datetimeFigureOut">
              <a:rPr lang="en-NL" smtClean="0"/>
              <a:t>10/20/2023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C7104-6D16-74B9-08BB-BE8388749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C1E0E-2E33-EF74-7A2B-76338634C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451-3F02-41A7-9F04-2F5943DFD0B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86301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T1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36891F-D6AC-DF4D-8F35-F0E9473F9D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ea typeface="Lato" charset="0"/>
                <a:cs typeface="Futura Medium" panose="020B0602020204020303" pitchFamily="34" charset="-79"/>
              </a:rPr>
              <a:t>www.ttopstart.com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72064-1B8A-F642-887E-E262A53CA4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9517" y="6337491"/>
            <a:ext cx="2743200" cy="167645"/>
          </a:xfrm>
        </p:spPr>
        <p:txBody>
          <a:bodyPr/>
          <a:lstStyle/>
          <a:p>
            <a:r>
              <a:rPr lang="en-US" dirty="0"/>
              <a:t> page </a:t>
            </a:r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9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21791-7496-6C4F-1328-61564F2D2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E6EE2-4B5B-0F4A-6EBB-BB919B274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F7D73-C198-6B05-C326-179FA0248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4AC6-30E5-4155-8307-8CCAB4CC6A0E}" type="datetimeFigureOut">
              <a:rPr lang="en-NL" smtClean="0"/>
              <a:t>10/20/2023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7CDA8-4F11-721C-2359-8FB7A7273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71970-C571-37CF-6A0E-32D2ECF3B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451-3F02-41A7-9F04-2F5943DFD0B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6560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35938-98F7-BA85-462D-A41B66C69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E8E1A-57A1-80DD-C1F5-22C1A68AB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E590A-94DB-6EA6-C1CB-FCA398E5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4AC6-30E5-4155-8307-8CCAB4CC6A0E}" type="datetimeFigureOut">
              <a:rPr lang="en-NL" smtClean="0"/>
              <a:t>10/20/2023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B62AF-6161-E6DF-4BE0-D8BF22E80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509DA-8D19-7CF9-912C-A11B21CF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451-3F02-41A7-9F04-2F5943DFD0B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0856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DADC-2C1E-6229-CD51-1D4B03CB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85FAC-2CAD-5A38-01AC-ADAFD9E66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7C2890-5727-5470-5DC4-F8C3B2458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8928E-75B9-A671-7611-640C4DDE4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4AC6-30E5-4155-8307-8CCAB4CC6A0E}" type="datetimeFigureOut">
              <a:rPr lang="en-NL" smtClean="0"/>
              <a:t>10/20/2023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3D18C-62E6-2586-12A2-AC7AF0830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10B13-AD73-83C4-6678-568AA2D2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451-3F02-41A7-9F04-2F5943DFD0B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6318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3CA7E-BAE5-D66C-A259-A575B6871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7192F-5A29-6B81-15EE-D2A7FE01B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DF6F2-83B3-A20F-05BC-D6C56BBAD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9C40DB-937B-ACB0-FB85-BD55EFFD1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A6C985-B70E-62B3-7300-BCE604D32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5305C4-2F22-EC98-44A4-9E00672D8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4AC6-30E5-4155-8307-8CCAB4CC6A0E}" type="datetimeFigureOut">
              <a:rPr lang="en-NL" smtClean="0"/>
              <a:t>10/20/2023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BE4BDA-65C9-F4B6-861D-5F1ED8425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A8A260-AAB3-2863-902B-06C6E12B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451-3F02-41A7-9F04-2F5943DFD0B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5567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70B76F-843B-4777-50E0-09294A8CC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4AC6-30E5-4155-8307-8CCAB4CC6A0E}" type="datetimeFigureOut">
              <a:rPr lang="en-NL" smtClean="0"/>
              <a:t>10/20/2023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666250-8AB0-80BC-8797-0F00A280C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1F0E3B-4B69-7AAA-22F8-3860A773B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451-3F02-41A7-9F04-2F5943DFD0B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4098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53D633-40BC-5D49-3D69-F516676D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4AC6-30E5-4155-8307-8CCAB4CC6A0E}" type="datetimeFigureOut">
              <a:rPr lang="en-NL" smtClean="0"/>
              <a:t>10/20/2023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6F0DD4-9008-BE36-2D5D-D52311D24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81741-419B-1BC8-5B7D-57AC3998B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451-3F02-41A7-9F04-2F5943DFD0B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7474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4DBCE-62F5-3EBD-D54C-FC49D5EC3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4AC6-30E5-4155-8307-8CCAB4CC6A0E}" type="datetimeFigureOut">
              <a:rPr lang="en-NL" smtClean="0"/>
              <a:t>10/20/2023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C466B-D35F-6ED1-E8C8-9D32976E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ACF9D-62E9-12D3-5D21-AF8ABD4D4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451-3F02-41A7-9F04-2F5943DFD0B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864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87D03-57B5-BEBA-2883-2B0E9001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A4D1E3-B46E-7B50-FC9F-E19E525E90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FA019-2222-2A3C-DBD1-F4A682152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4F28E-BB1A-89CF-263A-76BF7DBA0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4AC6-30E5-4155-8307-8CCAB4CC6A0E}" type="datetimeFigureOut">
              <a:rPr lang="en-NL" smtClean="0"/>
              <a:t>10/20/2023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72F09-4F09-6966-DC4D-C758253B2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307653-75BE-E364-0E1C-D7D349EB8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451-3F02-41A7-9F04-2F5943DFD0B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4371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F1D46D-25C6-AA5B-F2C1-75CCB3A5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43635-C4A6-0CB1-C6B4-074BF3221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C169D-876F-E68C-DA7C-F59C9C421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94AC6-30E5-4155-8307-8CCAB4CC6A0E}" type="datetimeFigureOut">
              <a:rPr lang="en-NL" smtClean="0"/>
              <a:t>10/20/2023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722AD-6F93-DAEA-B31C-97768E1CF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C083B-7530-0BE7-9636-63D6C6074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9451-3F02-41A7-9F04-2F5943DFD0B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7928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10.svg"/><Relationship Id="rId4" Type="http://schemas.openxmlformats.org/officeDocument/2006/relationships/image" Target="../media/image16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2.png"/><Relationship Id="rId3" Type="http://schemas.openxmlformats.org/officeDocument/2006/relationships/image" Target="../media/image21.png"/><Relationship Id="rId21" Type="http://schemas.openxmlformats.org/officeDocument/2006/relationships/image" Target="../media/image38.png"/><Relationship Id="rId7" Type="http://schemas.openxmlformats.org/officeDocument/2006/relationships/image" Target="../media/image25.png"/><Relationship Id="rId12" Type="http://schemas.openxmlformats.org/officeDocument/2006/relationships/image" Target="cid:image001.png@01D86E94.7A6871B0" TargetMode="External"/><Relationship Id="rId17" Type="http://schemas.openxmlformats.org/officeDocument/2006/relationships/image" Target="../media/image34.jpeg"/><Relationship Id="rId25" Type="http://schemas.openxmlformats.org/officeDocument/2006/relationships/image" Target="cid:image012.jpg@01D86C5A.3E9358D0" TargetMode="External"/><Relationship Id="rId2" Type="http://schemas.openxmlformats.org/officeDocument/2006/relationships/image" Target="../media/image20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1.jpeg"/><Relationship Id="rId5" Type="http://schemas.openxmlformats.org/officeDocument/2006/relationships/image" Target="../media/image23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3.png"/><Relationship Id="rId10" Type="http://schemas.openxmlformats.org/officeDocument/2006/relationships/image" Target="../media/image28.png"/><Relationship Id="rId19" Type="http://schemas.openxmlformats.org/officeDocument/2006/relationships/image" Target="../media/image36.png"/><Relationship Id="rId4" Type="http://schemas.openxmlformats.org/officeDocument/2006/relationships/image" Target="../media/image22.emf"/><Relationship Id="rId9" Type="http://schemas.openxmlformats.org/officeDocument/2006/relationships/image" Target="../media/image27.png"/><Relationship Id="rId14" Type="http://schemas.openxmlformats.org/officeDocument/2006/relationships/image" Target="../media/image31.jpeg"/><Relationship Id="rId22" Type="http://schemas.openxmlformats.org/officeDocument/2006/relationships/image" Target="../media/image39.png"/><Relationship Id="rId27" Type="http://schemas.openxmlformats.org/officeDocument/2006/relationships/image" Target="cid:image010.png@01D86BA6.2BB6249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cid:image010.png@01D86BA6.2BB62490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34.jpeg"/><Relationship Id="rId12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cid:image001.png@01D86E94.7A6871B0" TargetMode="External"/><Relationship Id="rId11" Type="http://schemas.openxmlformats.org/officeDocument/2006/relationships/image" Target="../media/image31.jpeg"/><Relationship Id="rId5" Type="http://schemas.openxmlformats.org/officeDocument/2006/relationships/image" Target="../media/image29.png"/><Relationship Id="rId15" Type="http://schemas.openxmlformats.org/officeDocument/2006/relationships/image" Target="../media/image44.png"/><Relationship Id="rId10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06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2446C32E-06FC-9268-2092-8C9C2B7B2FD3}"/>
              </a:ext>
            </a:extLst>
          </p:cNvPr>
          <p:cNvSpPr txBox="1"/>
          <p:nvPr/>
        </p:nvSpPr>
        <p:spPr>
          <a:xfrm>
            <a:off x="4410347" y="182433"/>
            <a:ext cx="3371306" cy="871721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36092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PRAISE-U Vision</a:t>
            </a:r>
            <a:endParaRPr kumimoji="0" lang="en-NL" sz="3600" b="1" i="0" u="none" strike="noStrike" kern="1200" cap="none" spc="0" normalizeH="0" baseline="0" noProof="0" dirty="0">
              <a:ln>
                <a:noFill/>
              </a:ln>
              <a:solidFill>
                <a:srgbClr val="236092"/>
              </a:solidFill>
              <a:effectLst/>
              <a:uLnTx/>
              <a:uFillTx/>
              <a:latin typeface="Calibri" panose="020F0502020204030204"/>
              <a:ea typeface="Lato" charset="0"/>
              <a:cs typeface="Futura Medium" panose="020B0602020204020303" pitchFamily="34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F3F136-E980-8175-3232-302576D12A69}"/>
              </a:ext>
            </a:extLst>
          </p:cNvPr>
          <p:cNvSpPr txBox="1"/>
          <p:nvPr/>
        </p:nvSpPr>
        <p:spPr>
          <a:xfrm>
            <a:off x="1940261" y="1371335"/>
            <a:ext cx="9868111" cy="4320715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236092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Every man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in the EU needs to be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236092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aware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of the pros and cons of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236092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early detection for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236092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PCa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236092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Lato" charset="0"/>
              <a:cs typeface="Futura Medium" panose="020B0602020204020303" pitchFamily="34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Lato" charset="0"/>
              <a:cs typeface="Futura Medium" panose="020B0602020204020303" pitchFamily="34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236092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EU member states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should be able to offer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236092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high quality clinical standards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including state-of-the-art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236092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individualized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approaches to achieve timely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PCa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 detection in men who can benefit from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236092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early treatment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Lato" charset="0"/>
              <a:cs typeface="Futura Medium" panose="020B0602020204020303" pitchFamily="34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Lato" charset="0"/>
              <a:cs typeface="Futura Medium" panose="020B0602020204020303" pitchFamily="34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With increasing knowledge, awareness of the need for the early detection of significant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PCa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, as well as societal and patient-empowerment, we envision this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236092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algorithm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of testing will ensure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236092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harmonization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and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236092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cost-effective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implementation across EU member states in order to achieve the highest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236092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decrease in mortality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,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while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236092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avoiding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50BB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236092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opportunistic testing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,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236092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overdiagnosis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and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236092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overtreatment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Lato" charset="0"/>
              <a:cs typeface="Futura Medium" panose="020B0602020204020303" pitchFamily="34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Lato" charset="0"/>
              <a:cs typeface="Futura Medium" panose="020B0602020204020303" pitchFamily="34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In addition to a decrease in disease specific mortality, this will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236092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decrease the incidence and burden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of metastatic disease, and at the same time maintain and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236092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increase quality of life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(QoL) of patients and their families, thereby resulting in improved prognosis of men diagnosed with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PCa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 in the future. </a:t>
            </a:r>
            <a:endParaRPr kumimoji="0" lang="en-NL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" charset="0"/>
              <a:cs typeface="Futura Medium" panose="020B0602020204020303" pitchFamily="34" charset="-79"/>
            </a:endParaRPr>
          </a:p>
        </p:txBody>
      </p:sp>
      <p:pic>
        <p:nvPicPr>
          <p:cNvPr id="44" name="Graphic 43" descr="Heart with pulse with solid fill">
            <a:extLst>
              <a:ext uri="{FF2B5EF4-FFF2-40B4-BE49-F238E27FC236}">
                <a16:creationId xmlns:a16="http://schemas.microsoft.com/office/drawing/2014/main" id="{4D5C6346-C414-4C8C-4B17-C9320163C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243" y="4750606"/>
            <a:ext cx="856304" cy="856304"/>
          </a:xfrm>
          <a:prstGeom prst="rect">
            <a:avLst/>
          </a:prstGeom>
        </p:spPr>
      </p:pic>
      <p:pic>
        <p:nvPicPr>
          <p:cNvPr id="46" name="Graphic 45" descr="Decision chart with solid fill">
            <a:extLst>
              <a:ext uri="{FF2B5EF4-FFF2-40B4-BE49-F238E27FC236}">
                <a16:creationId xmlns:a16="http://schemas.microsoft.com/office/drawing/2014/main" id="{170E779D-B5F4-1D8B-82E7-642E47C99B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2035" y="3351915"/>
            <a:ext cx="746524" cy="746524"/>
          </a:xfrm>
          <a:prstGeom prst="rect">
            <a:avLst/>
          </a:prstGeom>
        </p:spPr>
      </p:pic>
      <p:pic>
        <p:nvPicPr>
          <p:cNvPr id="48" name="Graphic 47" descr="Clipboard Badge with solid fill">
            <a:extLst>
              <a:ext uri="{FF2B5EF4-FFF2-40B4-BE49-F238E27FC236}">
                <a16:creationId xmlns:a16="http://schemas.microsoft.com/office/drawing/2014/main" id="{B2534F4C-FA68-79B0-ECA6-E2948F4D17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6231" y="2118107"/>
            <a:ext cx="752328" cy="752328"/>
          </a:xfrm>
          <a:prstGeom prst="rect">
            <a:avLst/>
          </a:prstGeom>
        </p:spPr>
      </p:pic>
      <p:pic>
        <p:nvPicPr>
          <p:cNvPr id="50" name="Graphic 49" descr="Group of men with solid fill">
            <a:extLst>
              <a:ext uri="{FF2B5EF4-FFF2-40B4-BE49-F238E27FC236}">
                <a16:creationId xmlns:a16="http://schemas.microsoft.com/office/drawing/2014/main" id="{111C0E04-1D12-A3DA-2B63-4E748105A2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2035" y="1141239"/>
            <a:ext cx="752328" cy="7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9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F3F136-E980-8175-3232-302576D12A69}"/>
              </a:ext>
            </a:extLst>
          </p:cNvPr>
          <p:cNvSpPr txBox="1"/>
          <p:nvPr/>
        </p:nvSpPr>
        <p:spPr>
          <a:xfrm>
            <a:off x="2088711" y="1450006"/>
            <a:ext cx="9540242" cy="3760125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919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Get insights 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36092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assess needs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919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in EU member states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36092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to design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919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a diagnostic strategy and algorithm for EU Prostate Cancer Screening that is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36092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cost-effective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919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 and be able 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36092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raise awareness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919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of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A1919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PCa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919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 and its implications.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A1919"/>
              </a:solidFill>
              <a:effectLst/>
              <a:uLnTx/>
              <a:uFillTx/>
              <a:latin typeface="Calibri" panose="020F0502020204030204"/>
              <a:ea typeface="Lato" charset="0"/>
              <a:cs typeface="Futura Medium" panose="020B0602020204020303" pitchFamily="34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A1919"/>
              </a:solidFill>
              <a:effectLst/>
              <a:uLnTx/>
              <a:uFillTx/>
              <a:latin typeface="Calibri" panose="020F0502020204030204"/>
              <a:ea typeface="Lato" charset="0"/>
              <a:cs typeface="Futura Medium" panose="020B0602020204020303" pitchFamily="34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919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EU member states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36092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tailored recommendations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919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on screening strategies will be based on available knowledge on specific risk groups, a multi-step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36092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risk-based early detection strategy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919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including individualized interval for PSA testing combined with risk calculators and imaging modalities, such as multiparametric magnetic resonance imaging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A1919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mpMRI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919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A1919"/>
              </a:solidFill>
              <a:effectLst/>
              <a:uLnTx/>
              <a:uFillTx/>
              <a:latin typeface="Calibri" panose="020F0502020204030204"/>
              <a:ea typeface="Lato" charset="0"/>
              <a:cs typeface="Futura Medium" panose="020B0602020204020303" pitchFamily="34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A1919"/>
              </a:solidFill>
              <a:effectLst/>
              <a:uLnTx/>
              <a:uFillTx/>
              <a:latin typeface="Calibri" panose="020F0502020204030204"/>
              <a:ea typeface="Lato" charset="0"/>
              <a:cs typeface="Futura Medium" panose="020B0602020204020303" pitchFamily="34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919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This will allow for an approach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36092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avoiding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919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 unnecessary (repeated) testing,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36092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overdiagnosis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919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, and consequently reducing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36092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overtreatment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919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 as well as the number of men diagnosed with metastatic disease and mortality. </a:t>
            </a:r>
            <a:endParaRPr kumimoji="0" lang="en-NL" sz="1800" b="0" i="0" u="none" strike="noStrike" kern="1200" cap="none" spc="0" normalizeH="0" baseline="0" noProof="0" dirty="0">
              <a:ln>
                <a:noFill/>
              </a:ln>
              <a:solidFill>
                <a:srgbClr val="1A1919"/>
              </a:solidFill>
              <a:effectLst/>
              <a:uLnTx/>
              <a:uFillTx/>
              <a:latin typeface="Calibri" panose="020F0502020204030204"/>
              <a:ea typeface="Lato" charset="0"/>
              <a:cs typeface="Futura Medium" panose="020B0602020204020303" pitchFamily="34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DC5408-86C5-BC5B-0410-542E53436AF0}"/>
              </a:ext>
            </a:extLst>
          </p:cNvPr>
          <p:cNvSpPr txBox="1"/>
          <p:nvPr/>
        </p:nvSpPr>
        <p:spPr>
          <a:xfrm>
            <a:off x="4253645" y="149951"/>
            <a:ext cx="3684709" cy="871721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36092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Futura Medium" panose="020B0602020204020303" pitchFamily="34" charset="-79"/>
              </a:rPr>
              <a:t>PRAISE-U Mission</a:t>
            </a:r>
            <a:endParaRPr kumimoji="0" lang="en-NL" sz="3600" b="1" i="0" u="none" strike="noStrike" kern="1200" cap="none" spc="0" normalizeH="0" baseline="0" noProof="0" dirty="0">
              <a:ln>
                <a:noFill/>
              </a:ln>
              <a:solidFill>
                <a:srgbClr val="236092"/>
              </a:solidFill>
              <a:effectLst/>
              <a:uLnTx/>
              <a:uFillTx/>
              <a:latin typeface="Calibri" panose="020F0502020204030204"/>
              <a:ea typeface="Lato" charset="0"/>
              <a:cs typeface="Futura Medium" panose="020B0602020204020303" pitchFamily="34" charset="-79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C8CA9B-F989-87DE-6574-CC690EC1A473}"/>
              </a:ext>
            </a:extLst>
          </p:cNvPr>
          <p:cNvGrpSpPr/>
          <p:nvPr/>
        </p:nvGrpSpPr>
        <p:grpSpPr>
          <a:xfrm>
            <a:off x="720591" y="1270879"/>
            <a:ext cx="1194492" cy="1115937"/>
            <a:chOff x="3649884" y="669278"/>
            <a:chExt cx="1194492" cy="1115937"/>
          </a:xfrm>
        </p:grpSpPr>
        <p:pic>
          <p:nvPicPr>
            <p:cNvPr id="10" name="Graphic 9" descr="Europe with solid fill">
              <a:extLst>
                <a:ext uri="{FF2B5EF4-FFF2-40B4-BE49-F238E27FC236}">
                  <a16:creationId xmlns:a16="http://schemas.microsoft.com/office/drawing/2014/main" id="{9BB9759F-545C-4C07-7770-08427F6A4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49884" y="669278"/>
              <a:ext cx="1115937" cy="1115937"/>
            </a:xfrm>
            <a:prstGeom prst="rect">
              <a:avLst/>
            </a:prstGeom>
          </p:spPr>
        </p:pic>
        <p:pic>
          <p:nvPicPr>
            <p:cNvPr id="8" name="Graphic 7" descr="List with solid fill">
              <a:extLst>
                <a:ext uri="{FF2B5EF4-FFF2-40B4-BE49-F238E27FC236}">
                  <a16:creationId xmlns:a16="http://schemas.microsoft.com/office/drawing/2014/main" id="{E33F0860-4D6F-D233-5F89-989C114C2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41454" y="1227246"/>
              <a:ext cx="502922" cy="502922"/>
            </a:xfrm>
            <a:prstGeom prst="rect">
              <a:avLst/>
            </a:prstGeom>
          </p:spPr>
        </p:pic>
      </p:grpSp>
      <p:pic>
        <p:nvPicPr>
          <p:cNvPr id="13" name="Graphic 12" descr="Heart with pulse with solid fill">
            <a:extLst>
              <a:ext uri="{FF2B5EF4-FFF2-40B4-BE49-F238E27FC236}">
                <a16:creationId xmlns:a16="http://schemas.microsoft.com/office/drawing/2014/main" id="{7013AA6C-6107-BFC4-8B71-7CABE03255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4009" y="4622931"/>
            <a:ext cx="856304" cy="856304"/>
          </a:xfrm>
          <a:prstGeom prst="rect">
            <a:avLst/>
          </a:prstGeom>
        </p:spPr>
      </p:pic>
      <p:pic>
        <p:nvPicPr>
          <p:cNvPr id="14" name="Graphic 13" descr="Decision chart with solid fill">
            <a:extLst>
              <a:ext uri="{FF2B5EF4-FFF2-40B4-BE49-F238E27FC236}">
                <a16:creationId xmlns:a16="http://schemas.microsoft.com/office/drawing/2014/main" id="{E08DA5C3-0D1C-C5DD-1988-CEE597C645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8899" y="2956807"/>
            <a:ext cx="746524" cy="74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74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D85D15-CFC3-7EBD-AC75-380EB5B6F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87" y="962025"/>
            <a:ext cx="7887661" cy="51300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AC96B8-DF34-7866-485F-877455F505EF}"/>
              </a:ext>
            </a:extLst>
          </p:cNvPr>
          <p:cNvSpPr txBox="1"/>
          <p:nvPr/>
        </p:nvSpPr>
        <p:spPr>
          <a:xfrm>
            <a:off x="4209426" y="167663"/>
            <a:ext cx="3773147" cy="645539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36092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Times New Roman" panose="02020603050405020304" pitchFamily="18" charset="0"/>
              </a:rPr>
              <a:t>Work Packages</a:t>
            </a:r>
            <a:endParaRPr kumimoji="0" lang="en-NL" sz="3600" b="1" i="0" u="none" strike="noStrike" kern="1200" cap="none" spc="0" normalizeH="0" baseline="0" noProof="0" dirty="0">
              <a:ln>
                <a:noFill/>
              </a:ln>
              <a:solidFill>
                <a:srgbClr val="236092"/>
              </a:solidFill>
              <a:effectLst/>
              <a:uLnTx/>
              <a:uFillTx/>
              <a:latin typeface="Calibri" panose="020F0502020204030204"/>
              <a:ea typeface="Lato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B55C1F-7F55-427A-80B1-1695C1204483}"/>
              </a:ext>
            </a:extLst>
          </p:cNvPr>
          <p:cNvSpPr txBox="1"/>
          <p:nvPr/>
        </p:nvSpPr>
        <p:spPr>
          <a:xfrm>
            <a:off x="2028773" y="6228672"/>
            <a:ext cx="6546859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-&gt; Living knowledge platform 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PCa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screening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088666-6CE4-4227-8682-DC517CA29778}"/>
              </a:ext>
            </a:extLst>
          </p:cNvPr>
          <p:cNvSpPr txBox="1"/>
          <p:nvPr/>
        </p:nvSpPr>
        <p:spPr>
          <a:xfrm>
            <a:off x="8612209" y="2133398"/>
            <a:ext cx="3174408" cy="2862322"/>
          </a:xfrm>
          <a:prstGeom prst="rect">
            <a:avLst/>
          </a:prstGeom>
          <a:noFill/>
          <a:effectLst>
            <a:outerShdw blurRad="101600" dist="50800" dir="5400000" algn="ctr" rotWithShape="0">
              <a:schemeClr val="bg2">
                <a:lumMod val="9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Year 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 27 EU member states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needs assessment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state of play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Year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5 sites: pilot-site specific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study protocols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Year 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Detailed evaluation.</a:t>
            </a:r>
            <a:endParaRPr kumimoji="0" lang="en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753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5408BF-4CC0-0CD6-114A-9A61B5E0835F}"/>
              </a:ext>
            </a:extLst>
          </p:cNvPr>
          <p:cNvSpPr txBox="1"/>
          <p:nvPr/>
        </p:nvSpPr>
        <p:spPr>
          <a:xfrm>
            <a:off x="3515759" y="-20537"/>
            <a:ext cx="5615285" cy="499828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6092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Times New Roman" panose="02020603050405020304" pitchFamily="18" charset="0"/>
              </a:rPr>
              <a:t>Consortium of 25 institutions from 12 Member States</a:t>
            </a:r>
            <a:endParaRPr kumimoji="0" lang="en-NL" sz="2800" b="1" i="0" u="none" strike="noStrike" kern="1200" cap="none" spc="0" normalizeH="0" baseline="0" noProof="0" dirty="0">
              <a:ln>
                <a:noFill/>
              </a:ln>
              <a:solidFill>
                <a:srgbClr val="236092"/>
              </a:solidFill>
              <a:effectLst/>
              <a:uLnTx/>
              <a:uFillTx/>
              <a:latin typeface="Calibri" panose="020F0502020204030204"/>
              <a:ea typeface="Lato" charset="0"/>
              <a:cs typeface="Times New Roman" panose="02020603050405020304" pitchFamily="18" charset="0"/>
            </a:endParaRPr>
          </a:p>
        </p:txBody>
      </p:sp>
      <p:pic>
        <p:nvPicPr>
          <p:cNvPr id="42" name="Picture 2" descr="EAU Logo PNG Vector (EPS) Free Download">
            <a:extLst>
              <a:ext uri="{FF2B5EF4-FFF2-40B4-BE49-F238E27FC236}">
                <a16:creationId xmlns:a16="http://schemas.microsoft.com/office/drawing/2014/main" id="{5C24EC9C-2F4A-F80D-879E-AF6712AB7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42" y="1893374"/>
            <a:ext cx="909243" cy="36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5615D6D-AC9D-BBEA-B455-1349F45BC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72" y="1756875"/>
            <a:ext cx="1891911" cy="81580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9C26EC7-9266-85BD-8802-A9155E535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520" y="2546897"/>
            <a:ext cx="2243518" cy="392590"/>
          </a:xfrm>
          <a:prstGeom prst="rect">
            <a:avLst/>
          </a:prstGeom>
          <a:noFill/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2426693-5D00-4EFB-D385-45DB8A633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55" y="1741520"/>
            <a:ext cx="1892771" cy="67231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C0087BA-1A86-728A-B393-91EA97489E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" t="9887" r="65277" b="10953"/>
          <a:stretch/>
        </p:blipFill>
        <p:spPr bwMode="auto">
          <a:xfrm>
            <a:off x="6323402" y="1932292"/>
            <a:ext cx="1304955" cy="689001"/>
          </a:xfrm>
          <a:prstGeom prst="rect">
            <a:avLst/>
          </a:prstGeom>
          <a:noFill/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2CE36B6-3D4E-D201-BD01-D4748BC10C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1" y="2604163"/>
            <a:ext cx="1251997" cy="869604"/>
          </a:xfrm>
          <a:prstGeom prst="rect">
            <a:avLst/>
          </a:prstGeom>
          <a:noFill/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BB9656C-D4D4-259F-09BA-998CAA7F00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97" y="3084422"/>
            <a:ext cx="1277385" cy="1046814"/>
          </a:xfrm>
          <a:prstGeom prst="rect">
            <a:avLst/>
          </a:prstGeom>
          <a:noFill/>
        </p:spPr>
      </p:pic>
      <p:pic>
        <p:nvPicPr>
          <p:cNvPr id="49" name="Picture 48" descr="Logo&#10;&#10;Description automatically generated with low confidence">
            <a:extLst>
              <a:ext uri="{FF2B5EF4-FFF2-40B4-BE49-F238E27FC236}">
                <a16:creationId xmlns:a16="http://schemas.microsoft.com/office/drawing/2014/main" id="{97536D84-10B6-0534-9061-8718E10E5AC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85"/>
          <a:stretch/>
        </p:blipFill>
        <p:spPr>
          <a:xfrm>
            <a:off x="-101218" y="3468749"/>
            <a:ext cx="2170159" cy="660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336502A-5251-B044-E7AD-8A2B54B286C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39" y="3723107"/>
            <a:ext cx="2889138" cy="68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FC53C7E-905C-F826-AEF7-94CA62C7826B}"/>
              </a:ext>
            </a:extLst>
          </p:cNvPr>
          <p:cNvPicPr>
            <a:picLocks noChangeAspect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2" y="4338353"/>
            <a:ext cx="2495583" cy="460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3A273AC-85B7-3649-3AFB-E6F91B4BB5A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844" y="4525051"/>
            <a:ext cx="2443513" cy="573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 descr="Logo, icon&#10;&#10;Description automatically generated">
            <a:extLst>
              <a:ext uri="{FF2B5EF4-FFF2-40B4-BE49-F238E27FC236}">
                <a16:creationId xmlns:a16="http://schemas.microsoft.com/office/drawing/2014/main" id="{AA16FAA6-9B32-E0D4-B376-21CF153D8B2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239" y="2675484"/>
            <a:ext cx="951238" cy="878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61BB45E-0B7A-A603-3096-388D17D2186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18578" y="2402012"/>
            <a:ext cx="1115718" cy="111571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2CC8BFB-0B98-3196-A328-444CA457C36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553" y="3753317"/>
            <a:ext cx="1087414" cy="818484"/>
          </a:xfrm>
          <a:prstGeom prst="rect">
            <a:avLst/>
          </a:prstGeom>
          <a:noFill/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209C066-9E1B-0FB3-9CC3-61D43AE8B59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293" y="4911522"/>
            <a:ext cx="835172" cy="121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8ABD0BC-138A-01FE-B30D-25A6FAECDAD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1" y="5098249"/>
            <a:ext cx="1230930" cy="1024501"/>
          </a:xfrm>
          <a:prstGeom prst="rect">
            <a:avLst/>
          </a:prstGeom>
          <a:noFill/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C7D5714-D6AB-7018-FB76-6D99E14B165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39" y="5238180"/>
            <a:ext cx="1101444" cy="777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BBD8526-CECB-E163-C3DB-1228A04D518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03" y="5405562"/>
            <a:ext cx="1591456" cy="577850"/>
          </a:xfrm>
          <a:prstGeom prst="rect">
            <a:avLst/>
          </a:prstGeom>
          <a:noFill/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62F46D08-D189-442D-83EA-EAB7C30E5185}"/>
              </a:ext>
            </a:extLst>
          </p:cNvPr>
          <p:cNvSpPr/>
          <p:nvPr/>
        </p:nvSpPr>
        <p:spPr>
          <a:xfrm>
            <a:off x="2726327" y="1055352"/>
            <a:ext cx="1937685" cy="473469"/>
          </a:xfrm>
          <a:prstGeom prst="rect">
            <a:avLst/>
          </a:prstGeom>
          <a:solidFill>
            <a:srgbClr val="236092"/>
          </a:solidFill>
          <a:ln>
            <a:solidFill>
              <a:srgbClr val="0050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BENEFICIARIES</a:t>
            </a:r>
            <a:endParaRPr kumimoji="0" lang="en-NL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5" name="Picture 1024">
            <a:extLst>
              <a:ext uri="{FF2B5EF4-FFF2-40B4-BE49-F238E27FC236}">
                <a16:creationId xmlns:a16="http://schemas.microsoft.com/office/drawing/2014/main" id="{E75F4C50-7FF5-8FC6-A9C6-4FEC6D86A1F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271" y="5206020"/>
            <a:ext cx="1726012" cy="818484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Rectangle 1026">
            <a:extLst>
              <a:ext uri="{FF2B5EF4-FFF2-40B4-BE49-F238E27FC236}">
                <a16:creationId xmlns:a16="http://schemas.microsoft.com/office/drawing/2014/main" id="{C61FE70C-9EE3-8781-FC07-4B7A7B397C07}"/>
              </a:ext>
            </a:extLst>
          </p:cNvPr>
          <p:cNvSpPr/>
          <p:nvPr/>
        </p:nvSpPr>
        <p:spPr>
          <a:xfrm>
            <a:off x="9023940" y="1089474"/>
            <a:ext cx="1937685" cy="473469"/>
          </a:xfrm>
          <a:prstGeom prst="rect">
            <a:avLst/>
          </a:prstGeom>
          <a:solidFill>
            <a:srgbClr val="236092"/>
          </a:solidFill>
          <a:ln>
            <a:solidFill>
              <a:srgbClr val="0050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ASSOCIATED PARTNERS</a:t>
            </a:r>
            <a:endParaRPr kumimoji="0" lang="en-NL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9" name="Picture 1028">
            <a:extLst>
              <a:ext uri="{FF2B5EF4-FFF2-40B4-BE49-F238E27FC236}">
                <a16:creationId xmlns:a16="http://schemas.microsoft.com/office/drawing/2014/main" id="{8DC12721-56A7-B12A-094E-F0FF98E05E6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502" y="3144885"/>
            <a:ext cx="2641457" cy="480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Picture 1030">
            <a:extLst>
              <a:ext uri="{FF2B5EF4-FFF2-40B4-BE49-F238E27FC236}">
                <a16:creationId xmlns:a16="http://schemas.microsoft.com/office/drawing/2014/main" id="{19DCF5E5-E703-17AB-DDDC-846EA1A6A5C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543" y="3771862"/>
            <a:ext cx="1336979" cy="1336979"/>
          </a:xfrm>
          <a:prstGeom prst="rect">
            <a:avLst/>
          </a:prstGeom>
          <a:noFill/>
        </p:spPr>
      </p:pic>
      <p:pic>
        <p:nvPicPr>
          <p:cNvPr id="1032" name="Picture 1031">
            <a:extLst>
              <a:ext uri="{FF2B5EF4-FFF2-40B4-BE49-F238E27FC236}">
                <a16:creationId xmlns:a16="http://schemas.microsoft.com/office/drawing/2014/main" id="{477CC244-7BBA-0A2F-302A-63529B045931}"/>
              </a:ext>
            </a:extLst>
          </p:cNvPr>
          <p:cNvPicPr>
            <a:picLocks noChangeAspect="1"/>
          </p:cNvPicPr>
          <p:nvPr/>
        </p:nvPicPr>
        <p:blipFill>
          <a:blip r:embed="rId24" r:link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328" y="3753317"/>
            <a:ext cx="1207487" cy="118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Picture 1032" descr="signature_806070990">
            <a:extLst>
              <a:ext uri="{FF2B5EF4-FFF2-40B4-BE49-F238E27FC236}">
                <a16:creationId xmlns:a16="http://schemas.microsoft.com/office/drawing/2014/main" id="{45373C9A-0BBF-49BE-EB30-1EDF48185071}"/>
              </a:ext>
            </a:extLst>
          </p:cNvPr>
          <p:cNvPicPr>
            <a:picLocks noChangeAspect="1"/>
          </p:cNvPicPr>
          <p:nvPr/>
        </p:nvPicPr>
        <p:blipFill>
          <a:blip r:embed="rId26" r:link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576" y="5371775"/>
            <a:ext cx="2255495" cy="615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FC45C1-AA73-D034-0515-1A4EEE36049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49344" y="1932292"/>
            <a:ext cx="1481117" cy="889826"/>
          </a:xfrm>
          <a:prstGeom prst="rect">
            <a:avLst/>
          </a:prstGeom>
        </p:spPr>
      </p:pic>
      <p:pic>
        <p:nvPicPr>
          <p:cNvPr id="2" name="Picture 2" descr="Home - Nacionalinis vėžio institutas">
            <a:extLst>
              <a:ext uri="{FF2B5EF4-FFF2-40B4-BE49-F238E27FC236}">
                <a16:creationId xmlns:a16="http://schemas.microsoft.com/office/drawing/2014/main" id="{751F8981-B33A-7015-EC7F-0852A23B9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734" y="2696581"/>
            <a:ext cx="951238" cy="95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739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7C9B87-B0AA-44FB-7974-2DD1CCA94146}"/>
              </a:ext>
            </a:extLst>
          </p:cNvPr>
          <p:cNvGrpSpPr/>
          <p:nvPr/>
        </p:nvGrpSpPr>
        <p:grpSpPr>
          <a:xfrm>
            <a:off x="2759825" y="415636"/>
            <a:ext cx="6234546" cy="6284422"/>
            <a:chOff x="2759825" y="415636"/>
            <a:chExt cx="6234546" cy="62844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11800C0-094A-11D9-B102-877B67363766}"/>
                </a:ext>
              </a:extLst>
            </p:cNvPr>
            <p:cNvSpPr/>
            <p:nvPr/>
          </p:nvSpPr>
          <p:spPr>
            <a:xfrm>
              <a:off x="2759825" y="415636"/>
              <a:ext cx="6234546" cy="62844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B9F963E-9BF8-4D49-8AB4-13F6D7A73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388" y="598515"/>
              <a:ext cx="5665926" cy="5947939"/>
            </a:xfrm>
            <a:prstGeom prst="rect">
              <a:avLst/>
            </a:prstGeom>
            <a:noFill/>
          </p:spPr>
        </p:pic>
      </p:grpSp>
      <p:pic>
        <p:nvPicPr>
          <p:cNvPr id="6" name="Picture 5" descr="Logo&#10;&#10;Description automatically generated with low confidence">
            <a:extLst>
              <a:ext uri="{FF2B5EF4-FFF2-40B4-BE49-F238E27FC236}">
                <a16:creationId xmlns:a16="http://schemas.microsoft.com/office/drawing/2014/main" id="{619EE42B-9893-4E7A-8CAD-689BC0D04A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85"/>
          <a:stretch/>
        </p:blipFill>
        <p:spPr>
          <a:xfrm>
            <a:off x="7398572" y="3697962"/>
            <a:ext cx="1481023" cy="4506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E1809B-7694-4AD7-8B4D-2A79748AD2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105" y="4716708"/>
            <a:ext cx="1580060" cy="376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8129F6-07C1-4B2C-A52A-750031034462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5" y="5766678"/>
            <a:ext cx="1333617" cy="24601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4B9FD9-01F4-4A31-915E-AAA42282E6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44" y="2738980"/>
            <a:ext cx="571039" cy="83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B2C43B-C951-4AAA-9AFB-100F348378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854" y="4124826"/>
            <a:ext cx="1282843" cy="608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7F907D-32F6-4B42-8743-F8BB3B1262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9249" y="2243632"/>
            <a:ext cx="566053" cy="56605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8AFF09-B19C-4947-894C-269C0F48FDA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12" y="3008742"/>
            <a:ext cx="1087186" cy="2550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B825DC3-60CE-49AC-9139-EA93AF0C5F1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785" y="2827473"/>
            <a:ext cx="437116" cy="4037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5" name="Picture 14" descr="signature_806070990">
            <a:extLst>
              <a:ext uri="{FF2B5EF4-FFF2-40B4-BE49-F238E27FC236}">
                <a16:creationId xmlns:a16="http://schemas.microsoft.com/office/drawing/2014/main" id="{B35385C8-95B9-4514-980A-94C1931C300A}"/>
              </a:ext>
            </a:extLst>
          </p:cNvPr>
          <p:cNvPicPr>
            <a:picLocks noChangeAspect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451" y="2082922"/>
            <a:ext cx="1545334" cy="421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5B27C2-8523-8CE5-11DD-D51B777A04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61" y="3558556"/>
            <a:ext cx="926456" cy="771088"/>
          </a:xfrm>
          <a:prstGeom prst="rect">
            <a:avLst/>
          </a:prstGeom>
          <a:noFill/>
        </p:spPr>
      </p:pic>
      <p:pic>
        <p:nvPicPr>
          <p:cNvPr id="1026" name="Picture 2" descr="Home - Nacionalinis vėžio institutas">
            <a:extLst>
              <a:ext uri="{FF2B5EF4-FFF2-40B4-BE49-F238E27FC236}">
                <a16:creationId xmlns:a16="http://schemas.microsoft.com/office/drawing/2014/main" id="{6C4530D2-E248-1AFB-6071-D28648F40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67" y="3134823"/>
            <a:ext cx="512916" cy="51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336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19A12B-7FB3-3FD8-BE0A-39CA56971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810" y="1038825"/>
            <a:ext cx="9076380" cy="51054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8A0B3D-5EC1-B557-B4FC-1CAB9286703C}"/>
              </a:ext>
            </a:extLst>
          </p:cNvPr>
          <p:cNvSpPr txBox="1"/>
          <p:nvPr/>
        </p:nvSpPr>
        <p:spPr>
          <a:xfrm>
            <a:off x="1557810" y="216979"/>
            <a:ext cx="8941419" cy="871721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t">
            <a:noAutofit/>
          </a:bodyPr>
          <a:lstStyle/>
          <a:p>
            <a:pPr marL="0" indent="0" algn="ctr">
              <a:spcBef>
                <a:spcPts val="200"/>
              </a:spcBef>
              <a:buNone/>
            </a:pPr>
            <a:r>
              <a:rPr lang="en-US" sz="3200" b="1" dirty="0">
                <a:solidFill>
                  <a:srgbClr val="236092"/>
                </a:solidFill>
                <a:latin typeface="Times New Roman" panose="02020603050405020304" pitchFamily="18" charset="0"/>
                <a:ea typeface="Lato" charset="0"/>
                <a:cs typeface="Times New Roman" panose="02020603050405020304" pitchFamily="18" charset="0"/>
              </a:rPr>
              <a:t>Launch: April 2023    Duration: 3 years</a:t>
            </a:r>
            <a:endParaRPr lang="en-NL" sz="3200" b="1" dirty="0">
              <a:solidFill>
                <a:srgbClr val="236092"/>
              </a:solidFill>
              <a:latin typeface="Times New Roman" panose="02020603050405020304" pitchFamily="18" charset="0"/>
              <a:ea typeface="Lato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358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69CB11-6CD8-70BE-6661-3B0C3D731A48}"/>
              </a:ext>
            </a:extLst>
          </p:cNvPr>
          <p:cNvSpPr txBox="1"/>
          <p:nvPr/>
        </p:nvSpPr>
        <p:spPr>
          <a:xfrm>
            <a:off x="1466370" y="156066"/>
            <a:ext cx="8941419" cy="871721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t">
            <a:noAutofit/>
          </a:bodyPr>
          <a:lstStyle/>
          <a:p>
            <a:pPr marL="0" indent="0" algn="ctr">
              <a:spcBef>
                <a:spcPts val="200"/>
              </a:spcBef>
              <a:buNone/>
            </a:pPr>
            <a:r>
              <a:rPr lang="en-US" sz="3600" b="1" dirty="0">
                <a:solidFill>
                  <a:srgbClr val="236092"/>
                </a:solidFill>
                <a:ea typeface="Lato" charset="0"/>
                <a:cs typeface="Times New Roman" panose="02020603050405020304" pitchFamily="18" charset="0"/>
              </a:rPr>
              <a:t>Project Deliverables</a:t>
            </a:r>
            <a:endParaRPr lang="en-NL" sz="3600" b="1" dirty="0">
              <a:solidFill>
                <a:srgbClr val="236092"/>
              </a:solidFill>
              <a:ea typeface="Lato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6C5B89B-EE0F-3EFF-F461-C0DEF88D6820}"/>
              </a:ext>
            </a:extLst>
          </p:cNvPr>
          <p:cNvGraphicFramePr>
            <a:graphicFrameLocks noGrp="1"/>
          </p:cNvGraphicFramePr>
          <p:nvPr/>
        </p:nvGraphicFramePr>
        <p:xfrm>
          <a:off x="834947" y="1093551"/>
          <a:ext cx="10387143" cy="49446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0973">
                  <a:extLst>
                    <a:ext uri="{9D8B030D-6E8A-4147-A177-3AD203B41FA5}">
                      <a16:colId xmlns:a16="http://schemas.microsoft.com/office/drawing/2014/main" val="3630633715"/>
                    </a:ext>
                  </a:extLst>
                </a:gridCol>
                <a:gridCol w="818147">
                  <a:extLst>
                    <a:ext uri="{9D8B030D-6E8A-4147-A177-3AD203B41FA5}">
                      <a16:colId xmlns:a16="http://schemas.microsoft.com/office/drawing/2014/main" val="1798236650"/>
                    </a:ext>
                  </a:extLst>
                </a:gridCol>
                <a:gridCol w="7026442">
                  <a:extLst>
                    <a:ext uri="{9D8B030D-6E8A-4147-A177-3AD203B41FA5}">
                      <a16:colId xmlns:a16="http://schemas.microsoft.com/office/drawing/2014/main" val="3108324353"/>
                    </a:ext>
                  </a:extLst>
                </a:gridCol>
                <a:gridCol w="1731581">
                  <a:extLst>
                    <a:ext uri="{9D8B030D-6E8A-4147-A177-3AD203B41FA5}">
                      <a16:colId xmlns:a16="http://schemas.microsoft.com/office/drawing/2014/main" val="960045100"/>
                    </a:ext>
                  </a:extLst>
                </a:gridCol>
              </a:tblGrid>
              <a:tr h="269140"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WP1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D1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 management plans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May 2023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423184"/>
                  </a:ext>
                </a:extLst>
              </a:tr>
              <a:tr h="414149"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WP1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Quality assurance and risk mitigation plan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Sep 2023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816972"/>
                  </a:ext>
                </a:extLst>
              </a:tr>
              <a:tr h="331663"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Needs assessment report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Nov 2023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820966"/>
                  </a:ext>
                </a:extLst>
              </a:tr>
              <a:tr h="269140"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Living document on harm/benefit and cost effectiveness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Nov 2023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160096"/>
                  </a:ext>
                </a:extLst>
              </a:tr>
              <a:tr h="269140"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WP2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D5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 Performance Indicators for </a:t>
                      </a:r>
                      <a:r>
                        <a:rPr lang="en-US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PCa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screening effectiveness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Mar 2024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351267"/>
                  </a:ext>
                </a:extLst>
              </a:tr>
              <a:tr h="269140"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D6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Capacity Assessment Report including current standard of care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Dec 2023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103032"/>
                  </a:ext>
                </a:extLst>
              </a:tr>
              <a:tr h="414149"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D7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Framework or protocol for implementation of </a:t>
                      </a:r>
                      <a:r>
                        <a:rPr lang="en-US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PCa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screening </a:t>
                      </a:r>
                      <a:r>
                        <a:rPr lang="en-US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programme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Mar 2024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14673"/>
                  </a:ext>
                </a:extLst>
              </a:tr>
              <a:tr h="290420"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D8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Readiness and capacity assessment for sustainability and scaling report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Mar 2026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846819"/>
                  </a:ext>
                </a:extLst>
              </a:tr>
              <a:tr h="513006"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D9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Pilot local implementation plan (including ethical approval and data sharing agreements)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May 2024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043087"/>
                  </a:ext>
                </a:extLst>
              </a:tr>
              <a:tr h="269140"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D10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Pilot final report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Sep 2025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714003"/>
                  </a:ext>
                </a:extLst>
              </a:tr>
              <a:tr h="536563"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WP5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D11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Report on identification and participation, risk stratification for biopsy, biopsy rates, and cancer detection and opportunistic testing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Dec 2025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681105"/>
                  </a:ext>
                </a:extLst>
              </a:tr>
              <a:tr h="269140"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WP5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D12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Report on psychosocial aspects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Mar 2026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386301"/>
                  </a:ext>
                </a:extLst>
              </a:tr>
              <a:tr h="270297"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WP5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D13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Costs analysis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Mar 2026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274394"/>
                  </a:ext>
                </a:extLst>
              </a:tr>
              <a:tr h="290420"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WP6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D14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PRAISE-U dissemination and communication strategy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Aug 2023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solidFill>
                      <a:srgbClr val="E8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364196"/>
                  </a:ext>
                </a:extLst>
              </a:tr>
              <a:tr h="269140"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WP6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D15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Final report on PRAISE-U dissemination and communication strategy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Mar 2026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7" marR="1567" marT="156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636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926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018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533</Words>
  <Application>Microsoft Office PowerPoint</Application>
  <PresentationFormat>Panoramiczny</PresentationFormat>
  <Paragraphs>97</Paragraphs>
  <Slides>9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McBride</dc:creator>
  <cp:lastModifiedBy>Marta Kaczanowska</cp:lastModifiedBy>
  <cp:revision>7</cp:revision>
  <dcterms:created xsi:type="dcterms:W3CDTF">2023-04-12T14:39:31Z</dcterms:created>
  <dcterms:modified xsi:type="dcterms:W3CDTF">2023-10-20T07:53:00Z</dcterms:modified>
</cp:coreProperties>
</file>